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7" r:id="rId5"/>
    <p:sldId id="258" r:id="rId6"/>
    <p:sldId id="263" r:id="rId7"/>
    <p:sldId id="259" r:id="rId8"/>
    <p:sldId id="264" r:id="rId9"/>
    <p:sldId id="273" r:id="rId10"/>
    <p:sldId id="274" r:id="rId11"/>
    <p:sldId id="266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60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x-non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A95031-E68D-C041-B92C-748B72C55D36}" v="5" dt="2020-01-02T16:14:26.309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65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88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20297068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449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x-non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x-non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  <a:br>
              <a:rPr lang="en-US" dirty="0"/>
            </a:br>
            <a:r>
              <a:rPr lang="x-none"/>
              <a:t>Insert - title </a:t>
            </a:r>
            <a:br>
              <a:rPr lang="en-US" dirty="0"/>
            </a:br>
            <a:r>
              <a:rPr lang="x-non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Todays learning, point number 1</a:t>
            </a:r>
          </a:p>
          <a:p>
            <a:pPr lvl="0" rtl="0"/>
            <a:r>
              <a:rPr lang="x-none"/>
              <a:t>Todays learning, point number 2</a:t>
            </a:r>
          </a:p>
          <a:p>
            <a:pPr lvl="0" rtl="0"/>
            <a:r>
              <a:rPr lang="x-none"/>
              <a:t>Todays learning, point number 3</a:t>
            </a:r>
          </a:p>
          <a:p>
            <a:pPr lvl="0" rtl="0"/>
            <a:r>
              <a:rPr lang="x-none"/>
              <a:t>Todays learning, point number 4</a:t>
            </a:r>
          </a:p>
          <a:p>
            <a:pPr lvl="0" rtl="0"/>
            <a:r>
              <a:rPr lang="x-non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encounteredu.com/multimedia/videos/coral-expedition-what-are-dive-signs-and-what-do-they-mean" TargetMode="Externa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encounteredu.com/multimedia/images/explore-the-agincourt-reef-using-google-maps" TargetMode="Externa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ncounteredu.com/multimedia/videos/coral-expedition-what-kind-of-people-make-up-a-coral-expedition-team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Lección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x-none"/>
              <a:t>Explorador </a:t>
            </a:r>
          </a:p>
          <a:p>
            <a:pPr rtl="0"/>
            <a:r>
              <a:rPr lang="x-none"/>
              <a:t>de corales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029611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x-none"/>
              <a:t>Océanos de coral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014575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x-none"/>
              <a:t>Ciencias | 7-11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B81E2F3-7A1D-F645-8463-04B73C4EF3AD}"/>
              </a:ext>
            </a:extLst>
          </p:cNvPr>
          <p:cNvSpPr/>
          <p:nvPr/>
        </p:nvSpPr>
        <p:spPr>
          <a:xfrm>
            <a:off x="2726914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en-US" dirty="0"/>
              <a:t>MENOS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946721" y="2558589"/>
            <a:ext cx="3178511" cy="1102949"/>
          </a:xfrm>
        </p:spPr>
        <p:txBody>
          <a:bodyPr rtlCol="0"/>
          <a:lstStyle/>
          <a:p>
            <a:pPr rtl="0" hangingPunct="1"/>
            <a:r>
              <a:rPr lang="x-none" dirty="0"/>
              <a:t>¿Qué porcentaje del oxígeno que hay en el aire se genera en los océanos?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x-none"/>
              <a:t>50 %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3499FBC9-444D-364C-A276-13FE44394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_tradnl" sz="3200" b="1" dirty="0">
                <a:solidFill>
                  <a:schemeClr val="bg1"/>
                </a:solidFill>
              </a:rPr>
              <a:t>Menos o más</a:t>
            </a:r>
            <a:endParaRPr kumimoji="0" lang="es-ES_tradnl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MÁS</a:t>
            </a:r>
          </a:p>
        </p:txBody>
      </p:sp>
    </p:spTree>
    <p:extLst>
      <p:ext uri="{BB962C8B-B14F-4D97-AF65-F5344CB8AC3E}">
        <p14:creationId xmlns:p14="http://schemas.microsoft.com/office/powerpoint/2010/main" val="358853934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</a:rPr>
              <a:t>66 %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946721" y="2558589"/>
            <a:ext cx="3178511" cy="1102949"/>
          </a:xfrm>
        </p:spPr>
        <p:txBody>
          <a:bodyPr rtlCol="0"/>
          <a:lstStyle/>
          <a:p>
            <a:pPr rtl="0" hangingPunct="1"/>
            <a:r>
              <a:rPr lang="x-none" dirty="0"/>
              <a:t>¿Qué porcentaje del oxígeno que hay en el aire se genera en los océanos?</a:t>
            </a:r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056FB1F5-4647-CE42-91A9-800E4582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_tradnl" sz="3200" b="1" dirty="0">
                <a:solidFill>
                  <a:schemeClr val="bg1"/>
                </a:solidFill>
              </a:rPr>
              <a:t>Menos o más</a:t>
            </a:r>
            <a:endParaRPr kumimoji="0" lang="es-ES_tradnl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MÁS</a:t>
            </a:r>
          </a:p>
        </p:txBody>
      </p:sp>
    </p:spTree>
    <p:extLst>
      <p:ext uri="{BB962C8B-B14F-4D97-AF65-F5344CB8AC3E}">
        <p14:creationId xmlns:p14="http://schemas.microsoft.com/office/powerpoint/2010/main" val="45527874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en-US" dirty="0"/>
              <a:t>MENOS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x-none"/>
              <a:t>¿Qué porcentaje </a:t>
            </a:r>
            <a:br>
              <a:rPr lang="en-GB" dirty="0"/>
            </a:br>
            <a:r>
              <a:rPr lang="x-none"/>
              <a:t>del océano está cubierto por arrecifes de coral?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x-none"/>
              <a:t>5 %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323ADCA0-DAD7-1041-A6BD-FF4C6D355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_tradnl" sz="3200" b="1" dirty="0">
                <a:solidFill>
                  <a:schemeClr val="bg1"/>
                </a:solidFill>
              </a:rPr>
              <a:t>Menos o más</a:t>
            </a:r>
            <a:endParaRPr kumimoji="0" lang="es-ES_tradnl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MÁS</a:t>
            </a:r>
          </a:p>
        </p:txBody>
      </p:sp>
    </p:spTree>
    <p:extLst>
      <p:ext uri="{BB962C8B-B14F-4D97-AF65-F5344CB8AC3E}">
        <p14:creationId xmlns:p14="http://schemas.microsoft.com/office/powerpoint/2010/main" val="97887509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8343EFE-49BF-0E4C-988E-45ABE56369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en-US" dirty="0"/>
              <a:t>MENOS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E7E20A-0D7D-AD48-8147-23A0DA3B91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8818" y="3645651"/>
            <a:ext cx="1924684" cy="1102949"/>
          </a:xfrm>
        </p:spPr>
        <p:txBody>
          <a:bodyPr rtlCol="0"/>
          <a:lstStyle/>
          <a:p>
            <a:pPr rtl="0"/>
            <a:r>
              <a:rPr lang="x-none" sz="4000" dirty="0">
                <a:solidFill>
                  <a:schemeClr val="bg2"/>
                </a:solidFill>
              </a:rPr>
              <a:t>Menos del 1 %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F21DF6B-7ACA-7544-9AFC-971615F8FC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x-none"/>
              <a:t>¿Qué porcentaje </a:t>
            </a:r>
            <a:br>
              <a:rPr lang="en-GB" dirty="0"/>
            </a:br>
            <a:r>
              <a:rPr lang="x-none"/>
              <a:t>del océano está cubierto por arrecifes de coral?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6FCF94C-3E8F-9A44-87C1-755BF98F5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_tradnl" sz="3200" b="1" dirty="0">
                <a:solidFill>
                  <a:schemeClr val="bg1"/>
                </a:solidFill>
              </a:rPr>
              <a:t>Menos o más</a:t>
            </a:r>
            <a:endParaRPr kumimoji="0" lang="es-ES_tradnl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543138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en-US" dirty="0"/>
              <a:t>MENOS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x-none"/>
              <a:t>¿Qué porcentaje </a:t>
            </a:r>
            <a:br>
              <a:rPr lang="en-GB" dirty="0"/>
            </a:br>
            <a:r>
              <a:rPr lang="x-none"/>
              <a:t>de la vida marina </a:t>
            </a:r>
            <a:br>
              <a:rPr lang="en-GB" dirty="0"/>
            </a:br>
            <a:r>
              <a:rPr lang="x-none"/>
              <a:t>sustentan los arrecifes de coral?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x-none"/>
              <a:t>10 %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46C399E4-DFDF-8340-9648-819F7F9D7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_tradnl" sz="3200" b="1" dirty="0">
                <a:solidFill>
                  <a:schemeClr val="bg1"/>
                </a:solidFill>
              </a:rPr>
              <a:t>Menos o más</a:t>
            </a:r>
            <a:endParaRPr kumimoji="0" lang="es-ES_tradnl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MÁS</a:t>
            </a:r>
          </a:p>
        </p:txBody>
      </p:sp>
    </p:spTree>
    <p:extLst>
      <p:ext uri="{BB962C8B-B14F-4D97-AF65-F5344CB8AC3E}">
        <p14:creationId xmlns:p14="http://schemas.microsoft.com/office/powerpoint/2010/main" val="363585662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</a:rPr>
              <a:t>25 %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x-none"/>
              <a:t>¿Qué porcentaje </a:t>
            </a:r>
            <a:br>
              <a:rPr lang="en-GB" dirty="0"/>
            </a:br>
            <a:r>
              <a:rPr lang="x-none"/>
              <a:t>de la vida marina </a:t>
            </a:r>
            <a:br>
              <a:rPr lang="en-GB" dirty="0"/>
            </a:br>
            <a:r>
              <a:rPr lang="x-none"/>
              <a:t>sustentan los arrecifes de coral?</a:t>
            </a:r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DBE9D7F5-7C27-3B4B-9959-BCC55CF20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_tradnl" sz="3200" b="1" dirty="0">
                <a:solidFill>
                  <a:schemeClr val="bg1"/>
                </a:solidFill>
              </a:rPr>
              <a:t>Menos o más</a:t>
            </a:r>
            <a:endParaRPr kumimoji="0" lang="es-ES_tradnl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MÁS</a:t>
            </a:r>
          </a:p>
        </p:txBody>
      </p:sp>
    </p:spTree>
    <p:extLst>
      <p:ext uri="{BB962C8B-B14F-4D97-AF65-F5344CB8AC3E}">
        <p14:creationId xmlns:p14="http://schemas.microsoft.com/office/powerpoint/2010/main" val="1426265701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2">
            <a:extLst>
              <a:ext uri="{FF2B5EF4-FFF2-40B4-BE49-F238E27FC236}">
                <a16:creationId xmlns:a16="http://schemas.microsoft.com/office/drawing/2014/main" id="{1B1E67C8-50FD-5E45-8C06-8BE2F66F8DAB}"/>
              </a:ext>
            </a:extLst>
          </p:cNvPr>
          <p:cNvGrpSpPr/>
          <p:nvPr/>
        </p:nvGrpSpPr>
        <p:grpSpPr>
          <a:xfrm>
            <a:off x="575245" y="1150571"/>
            <a:ext cx="2520000" cy="2553096"/>
            <a:chOff x="-2" y="0"/>
            <a:chExt cx="5039999" cy="5106189"/>
          </a:xfrm>
        </p:grpSpPr>
        <p:sp>
          <p:nvSpPr>
            <p:cNvPr id="6" name="Shape 210">
              <a:extLst>
                <a:ext uri="{FF2B5EF4-FFF2-40B4-BE49-F238E27FC236}">
                  <a16:creationId xmlns:a16="http://schemas.microsoft.com/office/drawing/2014/main" id="{04AEA7F9-B615-1449-95E4-A6D718599497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7" name="Shape 211" descr="Textfeld 23">
              <a:extLst>
                <a:ext uri="{FF2B5EF4-FFF2-40B4-BE49-F238E27FC236}">
                  <a16:creationId xmlns:a16="http://schemas.microsoft.com/office/drawing/2014/main" id="{19DF4A46-6708-EF47-964D-A3DABB6326CB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x-none" sz="2400">
                  <a:solidFill>
                    <a:srgbClr val="2B3240"/>
                  </a:solidFill>
                </a:rPr>
                <a:t>¿Cuántos océanos existen?</a:t>
              </a:r>
            </a:p>
          </p:txBody>
        </p:sp>
      </p:grpSp>
      <p:sp>
        <p:nvSpPr>
          <p:cNvPr id="8" name="Title 8">
            <a:extLst>
              <a:ext uri="{FF2B5EF4-FFF2-40B4-BE49-F238E27FC236}">
                <a16:creationId xmlns:a16="http://schemas.microsoft.com/office/drawing/2014/main" id="{672E5B73-B515-F24E-B5C8-17E0039A7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</p:spTree>
    <p:extLst>
      <p:ext uri="{BB962C8B-B14F-4D97-AF65-F5344CB8AC3E}">
        <p14:creationId xmlns:p14="http://schemas.microsoft.com/office/powerpoint/2010/main" val="134044755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2">
            <a:extLst>
              <a:ext uri="{FF2B5EF4-FFF2-40B4-BE49-F238E27FC236}">
                <a16:creationId xmlns:a16="http://schemas.microsoft.com/office/drawing/2014/main" id="{1B1E67C8-50FD-5E45-8C06-8BE2F66F8DAB}"/>
              </a:ext>
            </a:extLst>
          </p:cNvPr>
          <p:cNvGrpSpPr/>
          <p:nvPr/>
        </p:nvGrpSpPr>
        <p:grpSpPr>
          <a:xfrm>
            <a:off x="575245" y="1150571"/>
            <a:ext cx="2520000" cy="2553096"/>
            <a:chOff x="-2" y="0"/>
            <a:chExt cx="5039999" cy="5106189"/>
          </a:xfrm>
        </p:grpSpPr>
        <p:sp>
          <p:nvSpPr>
            <p:cNvPr id="6" name="Shape 210">
              <a:extLst>
                <a:ext uri="{FF2B5EF4-FFF2-40B4-BE49-F238E27FC236}">
                  <a16:creationId xmlns:a16="http://schemas.microsoft.com/office/drawing/2014/main" id="{04AEA7F9-B615-1449-95E4-A6D718599497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7" name="Shape 211" descr="Textfeld 23">
              <a:extLst>
                <a:ext uri="{FF2B5EF4-FFF2-40B4-BE49-F238E27FC236}">
                  <a16:creationId xmlns:a16="http://schemas.microsoft.com/office/drawing/2014/main" id="{19DF4A46-6708-EF47-964D-A3DABB6326CB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x-none" sz="2400">
                  <a:solidFill>
                    <a:srgbClr val="2B3240"/>
                  </a:solidFill>
                </a:rPr>
                <a:t>¿Cuántos océanos existen?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9DCFD285-792D-7D4E-810F-CD86312E6F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0952" y="983848"/>
            <a:ext cx="5874152" cy="5874152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34FFF7C6-1E03-1D45-8FAD-B09FFDA4E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</p:spTree>
    <p:extLst>
      <p:ext uri="{BB962C8B-B14F-4D97-AF65-F5344CB8AC3E}">
        <p14:creationId xmlns:p14="http://schemas.microsoft.com/office/powerpoint/2010/main" val="926137388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>
            <a:extLst>
              <a:ext uri="{FF2B5EF4-FFF2-40B4-BE49-F238E27FC236}">
                <a16:creationId xmlns:a16="http://schemas.microsoft.com/office/drawing/2014/main" id="{1F57BFEF-A1C0-904F-A552-13120F36FEDD}"/>
              </a:ext>
            </a:extLst>
          </p:cNvPr>
          <p:cNvSpPr txBox="1">
            <a:spLocks/>
          </p:cNvSpPr>
          <p:nvPr/>
        </p:nvSpPr>
        <p:spPr>
          <a:xfrm>
            <a:off x="414538" y="1575627"/>
            <a:ext cx="7830937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2800">
                <a:solidFill>
                  <a:srgbClr val="25243D"/>
                </a:solidFill>
              </a:rPr>
              <a:t>Los océanos no conforman un único hábitat, sino que, como en la tierra, encierran muchos hábitats diferentes</a:t>
            </a:r>
            <a:endParaRPr lang="en-GB" sz="2800" dirty="0">
              <a:solidFill>
                <a:srgbClr val="25243D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B9E857C-EFBE-FC4E-A92A-3C88271006E5}"/>
              </a:ext>
            </a:extLst>
          </p:cNvPr>
          <p:cNvSpPr/>
          <p:nvPr/>
        </p:nvSpPr>
        <p:spPr>
          <a:xfrm>
            <a:off x="4470918" y="4394401"/>
            <a:ext cx="1459832" cy="1459832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238E17-D208-A546-A1F3-AA10E050207B}"/>
              </a:ext>
            </a:extLst>
          </p:cNvPr>
          <p:cNvSpPr/>
          <p:nvPr/>
        </p:nvSpPr>
        <p:spPr>
          <a:xfrm>
            <a:off x="4470918" y="2727325"/>
            <a:ext cx="1459832" cy="1459832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1FEC22F-E51B-6743-AEBC-B11C9ADEF248}"/>
              </a:ext>
            </a:extLst>
          </p:cNvPr>
          <p:cNvSpPr/>
          <p:nvPr/>
        </p:nvSpPr>
        <p:spPr>
          <a:xfrm>
            <a:off x="449263" y="4394401"/>
            <a:ext cx="1459832" cy="1459832"/>
          </a:xfrm>
          <a:prstGeom prst="ellipse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B6D8736-2FCA-B540-9147-5BC028BF8DB8}"/>
              </a:ext>
            </a:extLst>
          </p:cNvPr>
          <p:cNvSpPr/>
          <p:nvPr/>
        </p:nvSpPr>
        <p:spPr>
          <a:xfrm>
            <a:off x="449263" y="2727325"/>
            <a:ext cx="1459832" cy="1459832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F0388E-24C5-F749-9D32-E21199FADA7B}"/>
              </a:ext>
            </a:extLst>
          </p:cNvPr>
          <p:cNvSpPr txBox="1"/>
          <p:nvPr/>
        </p:nvSpPr>
        <p:spPr>
          <a:xfrm>
            <a:off x="2151544" y="3248500"/>
            <a:ext cx="21749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Océano abierto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802199-2181-BF4A-9128-6F2B016A4B7F}"/>
              </a:ext>
            </a:extLst>
          </p:cNvPr>
          <p:cNvSpPr txBox="1"/>
          <p:nvPr/>
        </p:nvSpPr>
        <p:spPr>
          <a:xfrm>
            <a:off x="2167586" y="4973026"/>
            <a:ext cx="21749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Arrecife de coral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B4CE7F-2345-D046-A9CE-25DA5BBCB8E0}"/>
              </a:ext>
            </a:extLst>
          </p:cNvPr>
          <p:cNvSpPr txBox="1"/>
          <p:nvPr/>
        </p:nvSpPr>
        <p:spPr>
          <a:xfrm>
            <a:off x="6265689" y="3280918"/>
            <a:ext cx="21749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Orilla rocosa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FB3C8D-3AC7-004D-B25F-876692C5E030}"/>
              </a:ext>
            </a:extLst>
          </p:cNvPr>
          <p:cNvSpPr txBox="1"/>
          <p:nvPr/>
        </p:nvSpPr>
        <p:spPr>
          <a:xfrm>
            <a:off x="6257668" y="4973361"/>
            <a:ext cx="26094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Pradera de hierba marina</a:t>
            </a:r>
          </a:p>
        </p:txBody>
      </p:sp>
      <p:sp>
        <p:nvSpPr>
          <p:cNvPr id="14" name="Title 8">
            <a:extLst>
              <a:ext uri="{FF2B5EF4-FFF2-40B4-BE49-F238E27FC236}">
                <a16:creationId xmlns:a16="http://schemas.microsoft.com/office/drawing/2014/main" id="{22562E6A-C6C8-944A-99D5-1E48A295E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</p:spTree>
    <p:extLst>
      <p:ext uri="{BB962C8B-B14F-4D97-AF65-F5344CB8AC3E}">
        <p14:creationId xmlns:p14="http://schemas.microsoft.com/office/powerpoint/2010/main" val="267398700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 descr="map coral reef.jpg">
            <a:extLst>
              <a:ext uri="{FF2B5EF4-FFF2-40B4-BE49-F238E27FC236}">
                <a16:creationId xmlns:a16="http://schemas.microsoft.com/office/drawing/2014/main" id="{5A8AA67D-FFBE-9F4E-B712-B268C2ED5C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" y="1784000"/>
            <a:ext cx="91281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6">
            <a:extLst>
              <a:ext uri="{FF2B5EF4-FFF2-40B4-BE49-F238E27FC236}">
                <a16:creationId xmlns:a16="http://schemas.microsoft.com/office/drawing/2014/main" id="{8DE13B08-C6B0-D747-87F2-ECE9F2BDC933}"/>
              </a:ext>
            </a:extLst>
          </p:cNvPr>
          <p:cNvSpPr txBox="1">
            <a:spLocks/>
          </p:cNvSpPr>
          <p:nvPr/>
        </p:nvSpPr>
        <p:spPr>
          <a:xfrm>
            <a:off x="414538" y="1391144"/>
            <a:ext cx="7830937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2800">
                <a:solidFill>
                  <a:srgbClr val="25243D"/>
                </a:solidFill>
              </a:rPr>
              <a:t>¿En qué lugares del mundo tenemos arrecifes de coral?</a:t>
            </a:r>
            <a:endParaRPr lang="en-GB" sz="2800" dirty="0">
              <a:solidFill>
                <a:srgbClr val="25243D"/>
              </a:solidFill>
            </a:endParaRPr>
          </a:p>
        </p:txBody>
      </p:sp>
      <p:sp>
        <p:nvSpPr>
          <p:cNvPr id="10" name="Title 8">
            <a:extLst>
              <a:ext uri="{FF2B5EF4-FFF2-40B4-BE49-F238E27FC236}">
                <a16:creationId xmlns:a16="http://schemas.microsoft.com/office/drawing/2014/main" id="{C6005F96-D7F5-7544-8935-DBB46C3B0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</p:spTree>
    <p:extLst>
      <p:ext uri="{BB962C8B-B14F-4D97-AF65-F5344CB8AC3E}">
        <p14:creationId xmlns:p14="http://schemas.microsoft.com/office/powerpoint/2010/main" val="356668974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</a:rPr>
              <a:t>Pensar en cómo sería ser explorador de corales</a:t>
            </a:r>
          </a:p>
          <a:p>
            <a:pPr rtl="0"/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850723"/>
            <a:ext cx="2278653" cy="1053385"/>
          </a:xfrm>
        </p:spPr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</a:rPr>
              <a:t>Proporcionar algunos datos importantes sobre el océano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</a:rPr>
              <a:t>Identificar las principales características del hábitat coralino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F8A87F4-B95F-CB44-83A3-3B9AF9AD3CA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467919" y="4861330"/>
            <a:ext cx="2278653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x-none">
                <a:solidFill>
                  <a:schemeClr val="bg2"/>
                </a:solidFill>
              </a:rPr>
              <a:t>Reflexionar sobre las maravillas de los arrecifes de coral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76265" y="2769432"/>
            <a:ext cx="2867527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x-none">
                <a:solidFill>
                  <a:schemeClr val="bg2"/>
                </a:solidFill>
              </a:rPr>
              <a:t>Hacer un baile, componer y cantar una canción para recordar las señales habituales de buceo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 sz="3400"/>
              <a:t>Objetivos de aprendizaje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 descr="map coral reef.jpg">
            <a:extLst>
              <a:ext uri="{FF2B5EF4-FFF2-40B4-BE49-F238E27FC236}">
                <a16:creationId xmlns:a16="http://schemas.microsoft.com/office/drawing/2014/main" id="{5A8AA67D-FFBE-9F4E-B712-B268C2ED5C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" y="1784000"/>
            <a:ext cx="91281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67FB7776-88E1-8842-8743-CED9E33937E5}"/>
              </a:ext>
            </a:extLst>
          </p:cNvPr>
          <p:cNvSpPr txBox="1">
            <a:spLocks/>
          </p:cNvSpPr>
          <p:nvPr/>
        </p:nvSpPr>
        <p:spPr>
          <a:xfrm>
            <a:off x="414538" y="1239091"/>
            <a:ext cx="7830937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2800">
                <a:solidFill>
                  <a:srgbClr val="25243D"/>
                </a:solidFill>
              </a:rPr>
              <a:t>El proyecto Catlin Seaview Survey empezó en la Gran Barrera de Coral…</a:t>
            </a:r>
            <a:endParaRPr lang="en-GB" sz="2800" dirty="0">
              <a:solidFill>
                <a:srgbClr val="25243D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DEDFF20-A62C-5F43-BCCC-A45142303777}"/>
              </a:ext>
            </a:extLst>
          </p:cNvPr>
          <p:cNvSpPr/>
          <p:nvPr/>
        </p:nvSpPr>
        <p:spPr>
          <a:xfrm>
            <a:off x="4059943" y="4539916"/>
            <a:ext cx="409074" cy="409074"/>
          </a:xfrm>
          <a:prstGeom prst="ellipse">
            <a:avLst/>
          </a:prstGeom>
          <a:noFill/>
          <a:ln w="38100" cap="flat">
            <a:solidFill>
              <a:srgbClr val="25243D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4C58B68-D624-9D4A-AFF5-9DDA3118F241}"/>
              </a:ext>
            </a:extLst>
          </p:cNvPr>
          <p:cNvCxnSpPr>
            <a:stCxn id="6" idx="7"/>
          </p:cNvCxnSpPr>
          <p:nvPr/>
        </p:nvCxnSpPr>
        <p:spPr>
          <a:xfrm flipV="1">
            <a:off x="4409109" y="3104147"/>
            <a:ext cx="1657900" cy="1495677"/>
          </a:xfrm>
          <a:prstGeom prst="line">
            <a:avLst/>
          </a:prstGeom>
          <a:noFill/>
          <a:ln w="38100" cap="flat">
            <a:solidFill>
              <a:srgbClr val="25243D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0" name="Content Placeholder 1">
            <a:extLst>
              <a:ext uri="{FF2B5EF4-FFF2-40B4-BE49-F238E27FC236}">
                <a16:creationId xmlns:a16="http://schemas.microsoft.com/office/drawing/2014/main" id="{163E81CA-0149-514C-AE7A-7831B66E7AC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67009" y="2149544"/>
            <a:ext cx="2806880" cy="3951872"/>
          </a:xfrm>
          <a:prstGeom prst="rect">
            <a:avLst/>
          </a:prstGeom>
        </p:spPr>
      </p:pic>
      <p:sp>
        <p:nvSpPr>
          <p:cNvPr id="11" name="Title 8">
            <a:extLst>
              <a:ext uri="{FF2B5EF4-FFF2-40B4-BE49-F238E27FC236}">
                <a16:creationId xmlns:a16="http://schemas.microsoft.com/office/drawing/2014/main" id="{A5FA3F99-4B50-E04B-BB90-1F7487E14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</p:spTree>
    <p:extLst>
      <p:ext uri="{BB962C8B-B14F-4D97-AF65-F5344CB8AC3E}">
        <p14:creationId xmlns:p14="http://schemas.microsoft.com/office/powerpoint/2010/main" val="373934734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CB71BA0-395C-2C42-BF05-853887A35B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75450"/>
          </a:xfrm>
          <a:prstGeom prst="rect">
            <a:avLst/>
          </a:prstGeom>
        </p:spPr>
      </p:pic>
      <p:grpSp>
        <p:nvGrpSpPr>
          <p:cNvPr id="6" name="Group 212">
            <a:extLst>
              <a:ext uri="{FF2B5EF4-FFF2-40B4-BE49-F238E27FC236}">
                <a16:creationId xmlns:a16="http://schemas.microsoft.com/office/drawing/2014/main" id="{861420CE-5DC9-2449-AF9C-E56D4678CDB8}"/>
              </a:ext>
            </a:extLst>
          </p:cNvPr>
          <p:cNvGrpSpPr/>
          <p:nvPr/>
        </p:nvGrpSpPr>
        <p:grpSpPr>
          <a:xfrm flipH="1">
            <a:off x="6845933" y="1364658"/>
            <a:ext cx="2209834" cy="2238856"/>
            <a:chOff x="-2" y="0"/>
            <a:chExt cx="5039999" cy="5106189"/>
          </a:xfrm>
        </p:grpSpPr>
        <p:sp>
          <p:nvSpPr>
            <p:cNvPr id="7" name="Shape 210">
              <a:extLst>
                <a:ext uri="{FF2B5EF4-FFF2-40B4-BE49-F238E27FC236}">
                  <a16:creationId xmlns:a16="http://schemas.microsoft.com/office/drawing/2014/main" id="{3B404098-4266-E44C-B9E1-98A52156B0B0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8" name="Shape 211" descr="Textfeld 23">
              <a:extLst>
                <a:ext uri="{FF2B5EF4-FFF2-40B4-BE49-F238E27FC236}">
                  <a16:creationId xmlns:a16="http://schemas.microsoft.com/office/drawing/2014/main" id="{C7BAF2F4-8845-F04D-9548-B54D52746ADC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lang="en-US" sz="2400" dirty="0">
                <a:solidFill>
                  <a:srgbClr val="2B3240"/>
                </a:solidFill>
              </a:endParaRPr>
            </a:p>
          </p:txBody>
        </p:sp>
      </p:grpSp>
      <p:grpSp>
        <p:nvGrpSpPr>
          <p:cNvPr id="9" name="Group 212">
            <a:extLst>
              <a:ext uri="{FF2B5EF4-FFF2-40B4-BE49-F238E27FC236}">
                <a16:creationId xmlns:a16="http://schemas.microsoft.com/office/drawing/2014/main" id="{C677ACF5-69E0-764F-A762-D4FA8555717C}"/>
              </a:ext>
            </a:extLst>
          </p:cNvPr>
          <p:cNvGrpSpPr/>
          <p:nvPr/>
        </p:nvGrpSpPr>
        <p:grpSpPr>
          <a:xfrm>
            <a:off x="416385" y="3143413"/>
            <a:ext cx="2655840" cy="2700599"/>
            <a:chOff x="775367" y="7687"/>
            <a:chExt cx="5039999" cy="5124936"/>
          </a:xfrm>
        </p:grpSpPr>
        <p:sp>
          <p:nvSpPr>
            <p:cNvPr id="10" name="Shape 210">
              <a:extLst>
                <a:ext uri="{FF2B5EF4-FFF2-40B4-BE49-F238E27FC236}">
                  <a16:creationId xmlns:a16="http://schemas.microsoft.com/office/drawing/2014/main" id="{FDCE1D9D-61CE-5047-9604-7AE0ACEB65C9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1" name="Shape 211" descr="Textfeld 23">
              <a:extLst>
                <a:ext uri="{FF2B5EF4-FFF2-40B4-BE49-F238E27FC236}">
                  <a16:creationId xmlns:a16="http://schemas.microsoft.com/office/drawing/2014/main" id="{207C3154-B132-D24A-8A76-1D472BB51604}"/>
                </a:ext>
              </a:extLst>
            </p:cNvPr>
            <p:cNvSpPr/>
            <p:nvPr/>
          </p:nvSpPr>
          <p:spPr>
            <a:xfrm>
              <a:off x="892235" y="92626"/>
              <a:ext cx="4806263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x-none" sz="1800">
                  <a:solidFill>
                    <a:schemeClr val="bg2"/>
                  </a:solidFill>
                </a:rPr>
                <a:t>Esto significa que los científicos pueden </a:t>
              </a:r>
              <a:br>
                <a:rPr lang="en-US" sz="1800" dirty="0">
                  <a:solidFill>
                    <a:schemeClr val="bg2"/>
                  </a:solidFill>
                </a:rPr>
              </a:br>
              <a:r>
                <a:rPr lang="x-none" sz="1800">
                  <a:solidFill>
                    <a:schemeClr val="bg2"/>
                  </a:solidFill>
                </a:rPr>
                <a:t>obtener mucha más información sobre el estado de los arrecifes de coral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9C9A493-9336-5844-9C8E-2552950DA6A1}"/>
              </a:ext>
            </a:extLst>
          </p:cNvPr>
          <p:cNvSpPr txBox="1"/>
          <p:nvPr/>
        </p:nvSpPr>
        <p:spPr>
          <a:xfrm>
            <a:off x="7116084" y="1512391"/>
            <a:ext cx="1739752" cy="20621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6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La expedición emplea cámaras subacuáticas especiales para tomar fotografías del arrecife</a:t>
            </a: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2841D7-C0FD-0F47-BD96-774B77FE1A6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461" y="935458"/>
            <a:ext cx="8210277" cy="5528253"/>
          </a:xfrm>
          <a:prstGeom prst="rect">
            <a:avLst/>
          </a:prstGeom>
        </p:spPr>
      </p:pic>
      <p:grpSp>
        <p:nvGrpSpPr>
          <p:cNvPr id="18" name="Group 212">
            <a:extLst>
              <a:ext uri="{FF2B5EF4-FFF2-40B4-BE49-F238E27FC236}">
                <a16:creationId xmlns:a16="http://schemas.microsoft.com/office/drawing/2014/main" id="{F24383EF-20B6-9A43-A409-E598053E1107}"/>
              </a:ext>
            </a:extLst>
          </p:cNvPr>
          <p:cNvGrpSpPr/>
          <p:nvPr/>
        </p:nvGrpSpPr>
        <p:grpSpPr>
          <a:xfrm>
            <a:off x="247943" y="2557876"/>
            <a:ext cx="2655840" cy="2714997"/>
            <a:chOff x="775367" y="7687"/>
            <a:chExt cx="5039999" cy="5152259"/>
          </a:xfrm>
        </p:grpSpPr>
        <p:sp>
          <p:nvSpPr>
            <p:cNvPr id="19" name="Shape 210">
              <a:extLst>
                <a:ext uri="{FF2B5EF4-FFF2-40B4-BE49-F238E27FC236}">
                  <a16:creationId xmlns:a16="http://schemas.microsoft.com/office/drawing/2014/main" id="{6A6F07BE-7B56-A742-986C-9787F6BB0C8B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0" name="Shape 211" descr="Textfeld 23">
              <a:extLst>
                <a:ext uri="{FF2B5EF4-FFF2-40B4-BE49-F238E27FC236}">
                  <a16:creationId xmlns:a16="http://schemas.microsoft.com/office/drawing/2014/main" id="{4234853B-4E0F-D648-A992-2C0895C272F8}"/>
                </a:ext>
              </a:extLst>
            </p:cNvPr>
            <p:cNvSpPr/>
            <p:nvPr/>
          </p:nvSpPr>
          <p:spPr>
            <a:xfrm>
              <a:off x="1224208" y="119949"/>
              <a:ext cx="4197092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x-none" sz="2000">
                  <a:solidFill>
                    <a:schemeClr val="bg2"/>
                  </a:solidFill>
                </a:rPr>
                <a:t>Las fotos del proyecto se unen después unas con otras.</a:t>
              </a:r>
            </a:p>
          </p:txBody>
        </p:sp>
      </p:grpSp>
      <p:grpSp>
        <p:nvGrpSpPr>
          <p:cNvPr id="21" name="Group 212">
            <a:extLst>
              <a:ext uri="{FF2B5EF4-FFF2-40B4-BE49-F238E27FC236}">
                <a16:creationId xmlns:a16="http://schemas.microsoft.com/office/drawing/2014/main" id="{95D27DA6-6E76-7345-9741-95507271C25A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6240219" y="1364657"/>
            <a:ext cx="2815548" cy="2852525"/>
            <a:chOff x="-2" y="0"/>
            <a:chExt cx="5039999" cy="5106189"/>
          </a:xfrm>
        </p:grpSpPr>
        <p:sp>
          <p:nvSpPr>
            <p:cNvPr id="22" name="Shape 210">
              <a:extLst>
                <a:ext uri="{FF2B5EF4-FFF2-40B4-BE49-F238E27FC236}">
                  <a16:creationId xmlns:a16="http://schemas.microsoft.com/office/drawing/2014/main" id="{FB8047B5-9C8B-2A4F-BAB4-E85A208A322D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3" name="Shape 211" descr="Textfeld 23">
              <a:extLst>
                <a:ext uri="{FF2B5EF4-FFF2-40B4-BE49-F238E27FC236}">
                  <a16:creationId xmlns:a16="http://schemas.microsoft.com/office/drawing/2014/main" id="{DD667A5F-1B32-3C49-97DA-0C180DB7FDA6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lang="en-US" sz="2400" dirty="0">
                <a:solidFill>
                  <a:srgbClr val="2B3240"/>
                </a:solidFill>
              </a:endParaRPr>
            </a:p>
          </p:txBody>
        </p:sp>
      </p:grpSp>
      <p:sp>
        <p:nvSpPr>
          <p:cNvPr id="25" name="Title 8">
            <a:extLst>
              <a:ext uri="{FF2B5EF4-FFF2-40B4-BE49-F238E27FC236}">
                <a16:creationId xmlns:a16="http://schemas.microsoft.com/office/drawing/2014/main" id="{52171814-404A-B54C-BBB8-9D187E216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B31464C-22DB-3949-827B-356C8CD98725}"/>
              </a:ext>
            </a:extLst>
          </p:cNvPr>
          <p:cNvSpPr txBox="1"/>
          <p:nvPr/>
        </p:nvSpPr>
        <p:spPr>
          <a:xfrm>
            <a:off x="6519807" y="1803041"/>
            <a:ext cx="2256372" cy="22467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700" b="1">
                <a:solidFill>
                  <a:srgbClr val="25243D"/>
                </a:solidFill>
                <a:latin typeface="Century Gothic" panose="020B0502020202020204" pitchFamily="34" charset="0"/>
              </a:rPr>
              <a:t>Estas fotos, unidas, proporcionan una imagen de 360º que hace posible que cualquiera pueda bucear de manera virtual por el arrecife de coral.</a:t>
            </a:r>
            <a:endParaRPr kumimoji="0" lang="en-US" sz="17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3101151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A1688E21-2077-814A-8462-C6F19FC583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57567" cy="6858000"/>
          </a:xfrm>
          <a:prstGeom prst="rect">
            <a:avLst/>
          </a:prstGeom>
        </p:spPr>
      </p:pic>
      <p:grpSp>
        <p:nvGrpSpPr>
          <p:cNvPr id="18" name="Group 212">
            <a:extLst>
              <a:ext uri="{FF2B5EF4-FFF2-40B4-BE49-F238E27FC236}">
                <a16:creationId xmlns:a16="http://schemas.microsoft.com/office/drawing/2014/main" id="{F34C580F-3772-6141-A839-C80AD83861E6}"/>
              </a:ext>
            </a:extLst>
          </p:cNvPr>
          <p:cNvGrpSpPr/>
          <p:nvPr/>
        </p:nvGrpSpPr>
        <p:grpSpPr>
          <a:xfrm>
            <a:off x="1922942" y="1211310"/>
            <a:ext cx="2655840" cy="2655840"/>
            <a:chOff x="775367" y="7687"/>
            <a:chExt cx="5039999" cy="5039997"/>
          </a:xfrm>
        </p:grpSpPr>
        <p:sp>
          <p:nvSpPr>
            <p:cNvPr id="19" name="Shape 210">
              <a:extLst>
                <a:ext uri="{FF2B5EF4-FFF2-40B4-BE49-F238E27FC236}">
                  <a16:creationId xmlns:a16="http://schemas.microsoft.com/office/drawing/2014/main" id="{ADA99E74-1E5A-9B44-8017-B925A4F5E504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0" name="Shape 211" descr="Textfeld 23">
              <a:extLst>
                <a:ext uri="{FF2B5EF4-FFF2-40B4-BE49-F238E27FC236}">
                  <a16:creationId xmlns:a16="http://schemas.microsoft.com/office/drawing/2014/main" id="{996E3B4F-64B6-C24C-A387-3A9B5C858D93}"/>
                </a:ext>
              </a:extLst>
            </p:cNvPr>
            <p:cNvSpPr/>
            <p:nvPr/>
          </p:nvSpPr>
          <p:spPr>
            <a:xfrm>
              <a:off x="1566461" y="218233"/>
              <a:ext cx="3457809" cy="47485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x-none" sz="2000">
                  <a:solidFill>
                    <a:schemeClr val="bg2"/>
                  </a:solidFill>
                </a:rPr>
                <a:t>¿Con qué problemas crees que se puede encontrar el equipo al trabajar bajo el agua?</a:t>
              </a:r>
            </a:p>
          </p:txBody>
        </p:sp>
      </p:grp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A8DE4C51-653C-794D-A828-DD03730BE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</p:spTree>
    <p:extLst>
      <p:ext uri="{BB962C8B-B14F-4D97-AF65-F5344CB8AC3E}">
        <p14:creationId xmlns:p14="http://schemas.microsoft.com/office/powerpoint/2010/main" val="4089987253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857A-3EEE-0042-A98F-8B106FAFF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8BE98-600F-DC4E-AC05-54DADCEF8B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Señales de buceo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8E9B7A-2558-E848-9536-D77AC4CE7DBF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EDC486F-EB19-154B-94E2-185E5BE68A70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AE25A97-59B0-C742-B8DB-20D6CCE8B820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6101AF5E-2374-2F46-BDE8-5114B5B67AE3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B6C3E2F6-5A64-5D49-A4D1-80405A8D4F74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0EB90C8-959F-A94E-BD21-0CCAA74A2BD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7" name="TextBox 6">
              <a:hlinkClick r:id="rId2"/>
              <a:extLst>
                <a:ext uri="{FF2B5EF4-FFF2-40B4-BE49-F238E27FC236}">
                  <a16:creationId xmlns:a16="http://schemas.microsoft.com/office/drawing/2014/main" id="{54123D99-3576-0743-B15C-068565692D7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VER EL VÍDEO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0FBC283-FC84-D043-95D2-B83F13D6634E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4" name="Picture 13" descr="A picture containing sport, person, racket, holding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60FA240C-7101-6449-81E2-64F9657AF9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3" y="1642685"/>
            <a:ext cx="7480959" cy="421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313857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>
            <a:extLst>
              <a:ext uri="{FF2B5EF4-FFF2-40B4-BE49-F238E27FC236}">
                <a16:creationId xmlns:a16="http://schemas.microsoft.com/office/drawing/2014/main" id="{A3A6D622-D353-5B4E-A80D-96B53DE3AE63}"/>
              </a:ext>
            </a:extLst>
          </p:cNvPr>
          <p:cNvSpPr txBox="1">
            <a:spLocks/>
          </p:cNvSpPr>
          <p:nvPr/>
        </p:nvSpPr>
        <p:spPr>
          <a:xfrm>
            <a:off x="413745" y="1559590"/>
            <a:ext cx="8283918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z="2100">
                <a:solidFill>
                  <a:srgbClr val="25243D"/>
                </a:solidFill>
              </a:rPr>
              <a:t>Uno de los problemas con que se encuentran los científicos a la hora de trabajar debajo del agua es que no pueden hablar. </a:t>
            </a:r>
            <a:endParaRPr lang="en-GB" sz="2100" dirty="0">
              <a:solidFill>
                <a:srgbClr val="25243D"/>
              </a:solidFill>
            </a:endParaRPr>
          </a:p>
          <a:p>
            <a:pPr rtl="0" hangingPunct="1"/>
            <a:r>
              <a:rPr lang="x-none" sz="2100">
                <a:solidFill>
                  <a:srgbClr val="25243D"/>
                </a:solidFill>
              </a:rPr>
              <a:t>¿Puedes practicar las «señales de buceo» que hacen? </a:t>
            </a:r>
            <a:endParaRPr lang="en-GB" sz="2100" dirty="0">
              <a:solidFill>
                <a:srgbClr val="25243D"/>
              </a:solidFill>
            </a:endParaRPr>
          </a:p>
          <a:p>
            <a:pPr rtl="0" hangingPunct="1"/>
            <a:r>
              <a:rPr lang="x-none" sz="2100">
                <a:solidFill>
                  <a:srgbClr val="25243D"/>
                </a:solidFill>
              </a:rPr>
              <a:t>A lo mejor podrías usarlas en una sesión de buceo virtual silencioso…</a:t>
            </a:r>
            <a:endParaRPr lang="en-GB" sz="2100" dirty="0">
              <a:solidFill>
                <a:srgbClr val="25243D"/>
              </a:solidFill>
            </a:endParaRPr>
          </a:p>
        </p:txBody>
      </p:sp>
      <p:pic>
        <p:nvPicPr>
          <p:cNvPr id="6" name="PDFMPublisherDummyRect6" descr="120px-Dive_hand_signal_Slow_down">
            <a:extLst>
              <a:ext uri="{FF2B5EF4-FFF2-40B4-BE49-F238E27FC236}">
                <a16:creationId xmlns:a16="http://schemas.microsoft.com/office/drawing/2014/main" id="{A9805A6A-14DD-3147-9AD3-54F81DDB3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1289" y="4636342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DFMPublisherDummyRect5" descr="120px-Dive_hand_signal_Which_Way">
            <a:extLst>
              <a:ext uri="{FF2B5EF4-FFF2-40B4-BE49-F238E27FC236}">
                <a16:creationId xmlns:a16="http://schemas.microsoft.com/office/drawing/2014/main" id="{D677EFFB-ECD7-8240-8459-98D9E658F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8051" y="4636342"/>
            <a:ext cx="1217361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DFMPublisherDummyRect4" descr="120px-Dive_hand_signal_Stop">
            <a:extLst>
              <a:ext uri="{FF2B5EF4-FFF2-40B4-BE49-F238E27FC236}">
                <a16:creationId xmlns:a16="http://schemas.microsoft.com/office/drawing/2014/main" id="{5B5CEC9C-19BE-A24C-B4DA-7351E40A2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264" y="4636342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DFMPublisherDummyRect3" descr="120px-Dive_hand_signal_Turn_Around">
            <a:extLst>
              <a:ext uri="{FF2B5EF4-FFF2-40B4-BE49-F238E27FC236}">
                <a16:creationId xmlns:a16="http://schemas.microsoft.com/office/drawing/2014/main" id="{E97ECE9E-CC3C-0746-B176-455E552A8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1289" y="2743203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DFMPublisherDummyRect2" descr="120px-Dive_hand_signal_Descend">
            <a:extLst>
              <a:ext uri="{FF2B5EF4-FFF2-40B4-BE49-F238E27FC236}">
                <a16:creationId xmlns:a16="http://schemas.microsoft.com/office/drawing/2014/main" id="{AF6F9788-2434-BC42-B474-4285CE741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8051" y="2743203"/>
            <a:ext cx="1217361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DFMPublisherDummyRect1" descr="120px-Dive_hand_signal_Ascend">
            <a:extLst>
              <a:ext uri="{FF2B5EF4-FFF2-40B4-BE49-F238E27FC236}">
                <a16:creationId xmlns:a16="http://schemas.microsoft.com/office/drawing/2014/main" id="{F361EDD0-10CE-C44E-BB33-175ACB49F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264" y="2743203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5">
            <a:extLst>
              <a:ext uri="{FF2B5EF4-FFF2-40B4-BE49-F238E27FC236}">
                <a16:creationId xmlns:a16="http://schemas.microsoft.com/office/drawing/2014/main" id="{90A00CF6-77B3-F246-8798-D7C9229B4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7064" y="2743203"/>
            <a:ext cx="1216162" cy="1217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pic>
        <p:nvPicPr>
          <p:cNvPr id="13" name="Picture 9" descr="120px-Dive_hand_signal_Time_up">
            <a:extLst>
              <a:ext uri="{FF2B5EF4-FFF2-40B4-BE49-F238E27FC236}">
                <a16:creationId xmlns:a16="http://schemas.microsoft.com/office/drawing/2014/main" id="{843F45EC-BD9A-5E43-A00A-FE4A03F57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7064" y="4636342"/>
            <a:ext cx="12161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 descr="120px-Dive_hand_signal_Not_Right">
            <a:extLst>
              <a:ext uri="{FF2B5EF4-FFF2-40B4-BE49-F238E27FC236}">
                <a16:creationId xmlns:a16="http://schemas.microsoft.com/office/drawing/2014/main" id="{F3605F2D-5140-BB4D-A304-2B1829D81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0301" y="2743203"/>
            <a:ext cx="1217361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3">
            <a:extLst>
              <a:ext uri="{FF2B5EF4-FFF2-40B4-BE49-F238E27FC236}">
                <a16:creationId xmlns:a16="http://schemas.microsoft.com/office/drawing/2014/main" id="{D09EA34A-F054-A64C-B9F5-8058ABE7E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4075062"/>
            <a:ext cx="11430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x-none" sz="1400" b="1">
                <a:solidFill>
                  <a:srgbClr val="25243D"/>
                </a:solidFill>
                <a:latin typeface="Century Gothic" panose="020B0502020202020204" pitchFamily="34" charset="0"/>
              </a:rPr>
              <a:t>Ascender (subir)</a:t>
            </a:r>
          </a:p>
        </p:txBody>
      </p:sp>
      <p:sp>
        <p:nvSpPr>
          <p:cNvPr id="16" name="TextBox 28">
            <a:extLst>
              <a:ext uri="{FF2B5EF4-FFF2-40B4-BE49-F238E27FC236}">
                <a16:creationId xmlns:a16="http://schemas.microsoft.com/office/drawing/2014/main" id="{B16C3FA2-A9BD-904E-B5BC-F22623568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8051" y="4075062"/>
            <a:ext cx="12173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x-none" sz="1400" b="1">
                <a:solidFill>
                  <a:srgbClr val="25243D"/>
                </a:solidFill>
                <a:latin typeface="Century Gothic" panose="020B0502020202020204" pitchFamily="34" charset="0"/>
              </a:rPr>
              <a:t>Descender (bajar)</a:t>
            </a:r>
          </a:p>
        </p:txBody>
      </p:sp>
      <p:sp>
        <p:nvSpPr>
          <p:cNvPr id="17" name="TextBox 29">
            <a:extLst>
              <a:ext uri="{FF2B5EF4-FFF2-40B4-BE49-F238E27FC236}">
                <a16:creationId xmlns:a16="http://schemas.microsoft.com/office/drawing/2014/main" id="{681BAB3C-2F7E-5044-BF32-AE19F4BFB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1763" y="4075062"/>
            <a:ext cx="12173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x-none" sz="1400" b="1">
                <a:solidFill>
                  <a:srgbClr val="25243D"/>
                </a:solidFill>
                <a:latin typeface="Century Gothic" panose="020B0502020202020204" pitchFamily="34" charset="0"/>
              </a:rPr>
              <a:t>Darse la vuelta</a:t>
            </a:r>
          </a:p>
        </p:txBody>
      </p:sp>
      <p:sp>
        <p:nvSpPr>
          <p:cNvPr id="18" name="TextBox 30">
            <a:extLst>
              <a:ext uri="{FF2B5EF4-FFF2-40B4-BE49-F238E27FC236}">
                <a16:creationId xmlns:a16="http://schemas.microsoft.com/office/drawing/2014/main" id="{90A16DA6-EEB3-4841-AEBF-FC21AE522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7063" y="4075062"/>
            <a:ext cx="133969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x-none" sz="1400" b="1">
                <a:solidFill>
                  <a:srgbClr val="25243D"/>
                </a:solidFill>
                <a:latin typeface="Century Gothic" panose="020B0502020202020204" pitchFamily="34" charset="0"/>
              </a:rPr>
              <a:t>¿Estás bien? Estoy bien</a:t>
            </a:r>
          </a:p>
        </p:txBody>
      </p:sp>
      <p:sp>
        <p:nvSpPr>
          <p:cNvPr id="19" name="TextBox 31">
            <a:extLst>
              <a:ext uri="{FF2B5EF4-FFF2-40B4-BE49-F238E27FC236}">
                <a16:creationId xmlns:a16="http://schemas.microsoft.com/office/drawing/2014/main" id="{DC8FE94E-AA2F-624F-8FB5-96F9DFE9C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0301" y="4075062"/>
            <a:ext cx="12173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x-none" sz="1400" b="1">
                <a:solidFill>
                  <a:srgbClr val="25243D"/>
                </a:solidFill>
                <a:latin typeface="Century Gothic" panose="020B0502020202020204" pitchFamily="34" charset="0"/>
              </a:rPr>
              <a:t>Pasa algo</a:t>
            </a:r>
          </a:p>
        </p:txBody>
      </p:sp>
      <p:sp>
        <p:nvSpPr>
          <p:cNvPr id="20" name="TextBox 32">
            <a:extLst>
              <a:ext uri="{FF2B5EF4-FFF2-40B4-BE49-F238E27FC236}">
                <a16:creationId xmlns:a16="http://schemas.microsoft.com/office/drawing/2014/main" id="{584F36E1-1DED-3742-AC35-E89EE3F24B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4" y="5943750"/>
            <a:ext cx="12173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x-none" sz="1400" b="1">
                <a:solidFill>
                  <a:srgbClr val="25243D"/>
                </a:solidFill>
                <a:latin typeface="Century Gothic" panose="020B0502020202020204" pitchFamily="34" charset="0"/>
              </a:rPr>
              <a:t>¡Para!</a:t>
            </a:r>
          </a:p>
        </p:txBody>
      </p:sp>
      <p:sp>
        <p:nvSpPr>
          <p:cNvPr id="21" name="TextBox 33">
            <a:extLst>
              <a:ext uri="{FF2B5EF4-FFF2-40B4-BE49-F238E27FC236}">
                <a16:creationId xmlns:a16="http://schemas.microsoft.com/office/drawing/2014/main" id="{959F3A5E-381E-E54E-BCAB-2C736D1EC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8051" y="5943750"/>
            <a:ext cx="12173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x-none" sz="1400" b="1">
                <a:solidFill>
                  <a:srgbClr val="25243D"/>
                </a:solidFill>
                <a:latin typeface="Century Gothic" panose="020B0502020202020204" pitchFamily="34" charset="0"/>
              </a:rPr>
              <a:t>¿En qué dirección?</a:t>
            </a:r>
          </a:p>
        </p:txBody>
      </p:sp>
      <p:sp>
        <p:nvSpPr>
          <p:cNvPr id="22" name="TextBox 34">
            <a:extLst>
              <a:ext uri="{FF2B5EF4-FFF2-40B4-BE49-F238E27FC236}">
                <a16:creationId xmlns:a16="http://schemas.microsoft.com/office/drawing/2014/main" id="{A1567A40-904E-5C46-A1BB-628E56462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1763" y="5943750"/>
            <a:ext cx="121736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x-none" sz="1400" b="1">
                <a:solidFill>
                  <a:srgbClr val="25243D"/>
                </a:solidFill>
                <a:latin typeface="Century Gothic" panose="020B0502020202020204" pitchFamily="34" charset="0"/>
              </a:rPr>
              <a:t>Espera, tranquilo, relájate</a:t>
            </a:r>
          </a:p>
        </p:txBody>
      </p:sp>
      <p:sp>
        <p:nvSpPr>
          <p:cNvPr id="23" name="TextBox 35">
            <a:extLst>
              <a:ext uri="{FF2B5EF4-FFF2-40B4-BE49-F238E27FC236}">
                <a16:creationId xmlns:a16="http://schemas.microsoft.com/office/drawing/2014/main" id="{488D3FDF-6141-0248-A6A1-F17223126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7064" y="5943750"/>
            <a:ext cx="12161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x-none" sz="1400" b="1">
                <a:solidFill>
                  <a:srgbClr val="25243D"/>
                </a:solidFill>
                <a:latin typeface="Century Gothic" panose="020B0502020202020204" pitchFamily="34" charset="0"/>
              </a:rPr>
              <a:t>Hora de volver</a:t>
            </a:r>
          </a:p>
        </p:txBody>
      </p:sp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</p:spTree>
    <p:extLst>
      <p:ext uri="{BB962C8B-B14F-4D97-AF65-F5344CB8AC3E}">
        <p14:creationId xmlns:p14="http://schemas.microsoft.com/office/powerpoint/2010/main" val="125109521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AA693-E132-C941-9903-638321221B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1062506"/>
            <a:ext cx="6722448" cy="467889"/>
          </a:xfrm>
        </p:spPr>
        <p:txBody>
          <a:bodyPr rtlCol="0"/>
          <a:lstStyle/>
          <a:p>
            <a:pPr rtl="0"/>
            <a:r>
              <a:rPr lang="x-none" sz="2400"/>
              <a:t>Arrecife de Agincourt en Google Maps</a:t>
            </a:r>
          </a:p>
        </p:txBody>
      </p:sp>
      <p:pic>
        <p:nvPicPr>
          <p:cNvPr id="5" name="Picture 4" descr="A picture containing outdoor, reef, sign, sitting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F657D50E-C935-CF4B-BBF4-0F31516F3D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" t="2166" r="32189" b="2214"/>
          <a:stretch/>
        </p:blipFill>
        <p:spPr>
          <a:xfrm>
            <a:off x="364152" y="1642684"/>
            <a:ext cx="7153898" cy="4318277"/>
          </a:xfrm>
          <a:prstGeom prst="rect">
            <a:avLst/>
          </a:prstGeom>
        </p:spPr>
      </p:pic>
      <p:sp>
        <p:nvSpPr>
          <p:cNvPr id="6" name="Title 8">
            <a:extLst>
              <a:ext uri="{FF2B5EF4-FFF2-40B4-BE49-F238E27FC236}">
                <a16:creationId xmlns:a16="http://schemas.microsoft.com/office/drawing/2014/main" id="{E8488BE3-382C-A04B-88F8-63621EBD1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2C2E68-1D37-614C-8F7F-379EF25104D6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B8C7ABF-DB58-EB44-8670-D5BF23DAECE1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E740ED4-7455-2542-A3F0-1EB436DAD2D0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A12D9984-C708-D945-A4A9-B504BEF27640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FBB12DD6-79C3-D448-8C38-3C3757AD55DE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DAFBF650-D276-C240-81D2-CF3E17B55F27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16D549E-8BAF-2A42-BD76-43B2CF7E454E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0" name="TextBox 9">
              <a:hlinkClick r:id="rId2"/>
              <a:extLst>
                <a:ext uri="{FF2B5EF4-FFF2-40B4-BE49-F238E27FC236}">
                  <a16:creationId xmlns:a16="http://schemas.microsoft.com/office/drawing/2014/main" id="{8FCFDCF6-63D8-D94F-843D-2CAA92C04899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VER LA GALERÍA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4772551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842750"/>
            <a:ext cx="3831189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28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Completa ahora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x-none" sz="28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tu registro de buceo: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Describe lo que viste y cómo te sentiste en tu primera sesión de </a:t>
            </a:r>
            <a:r>
              <a:rPr lang="x-none" sz="2000" b="1">
                <a:solidFill>
                  <a:schemeClr val="bg2"/>
                </a:solidFill>
                <a:latin typeface="Century Gothic" panose="020B0502020202020204" pitchFamily="34" charset="0"/>
              </a:rPr>
              <a:t>buceo </a:t>
            </a:r>
            <a:r>
              <a:rPr lang="x-none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virtual.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¿Qué palabras</a:t>
            </a:r>
            <a:r>
              <a:rPr lang="x-none" sz="2000" b="1">
                <a:solidFill>
                  <a:schemeClr val="bg2"/>
                </a:solidFill>
                <a:latin typeface="Century Gothic" panose="020B0502020202020204" pitchFamily="34" charset="0"/>
              </a:rPr>
              <a:t> usarías para describir el hábitat de coral?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2" y="1340631"/>
            <a:ext cx="3650195" cy="5069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912144" y="1471613"/>
            <a:ext cx="102394" cy="123825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AF67AB-69CC-E94A-9EB7-6768888CC863}"/>
              </a:ext>
            </a:extLst>
          </p:cNvPr>
          <p:cNvSpPr txBox="1"/>
          <p:nvPr/>
        </p:nvSpPr>
        <p:spPr>
          <a:xfrm>
            <a:off x="449263" y="2222500"/>
            <a:ext cx="133203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x-none" sz="1800" u="sng">
                <a:solidFill>
                  <a:srgbClr val="25243D"/>
                </a:solidFill>
                <a:latin typeface="Century Gothic Bold"/>
              </a:rPr>
              <a:t>Diapositiva</a:t>
            </a:r>
          </a:p>
          <a:p>
            <a:pPr defTabSz="457200" rtl="0">
              <a:lnSpc>
                <a:spcPct val="150000"/>
              </a:lnSpc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7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8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13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0F8B-D8CF-A04F-8363-CEAF4998E430}"/>
              </a:ext>
            </a:extLst>
          </p:cNvPr>
          <p:cNvSpPr txBox="1"/>
          <p:nvPr/>
        </p:nvSpPr>
        <p:spPr>
          <a:xfrm>
            <a:off x="1857840" y="2226154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u="sng">
                <a:solidFill>
                  <a:srgbClr val="25243D"/>
                </a:solidFill>
                <a:latin typeface="Century Gothic Bold"/>
              </a:rPr>
              <a:t>Imagen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Orilla rocosa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Océano abierto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Pradera de hierba marina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Mapa de arrecife de coral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Mapa de arrecife de coral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Señales de buceo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6BD340-8BCD-7548-8415-F226A157AADD}"/>
              </a:ext>
            </a:extLst>
          </p:cNvPr>
          <p:cNvSpPr txBox="1"/>
          <p:nvPr/>
        </p:nvSpPr>
        <p:spPr>
          <a:xfrm>
            <a:off x="4554538" y="2222500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u="sng">
                <a:solidFill>
                  <a:srgbClr val="25243D"/>
                </a:solidFill>
                <a:latin typeface="Century Gothic Bold"/>
              </a:rPr>
              <a:t>De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Mark Nightingale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Encounter Edu</a:t>
            </a:r>
            <a:endParaRPr lang="en-US" sz="1400" dirty="0">
              <a:solidFill>
                <a:srgbClr val="25243D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Peter Southwood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4869450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tabLst>
                <a:tab pos="2693988" algn="l"/>
              </a:tabLst>
            </a:pP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El resto de imágenes y </a:t>
            </a:r>
            <a:r>
              <a:rPr lang="en-GB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	</a:t>
            </a: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XL Catlin Seaview Survey</a:t>
            </a:r>
            <a:endParaRPr lang="en-GB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fotografías </a:t>
            </a: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endParaRPr lang="x-none" sz="1400" b="1" u="none" strike="noStrike" cap="none" spc="0" normalizeH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857A-3EEE-0042-A98F-8B106FAFF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8BE98-600F-DC4E-AC05-54DADCEF8B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Empezamos a navegar</a:t>
            </a:r>
          </a:p>
        </p:txBody>
      </p:sp>
      <p:pic>
        <p:nvPicPr>
          <p:cNvPr id="4" name="Picture 3" descr="A picture containing sport, swimming, dark, ma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ACC76E65-55A8-3F40-930E-B528EC19D2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3" y="1642685"/>
            <a:ext cx="7480959" cy="419749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3B8E9B7A-2558-E848-9536-D77AC4CE7DBF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EDC486F-EB19-154B-94E2-185E5BE68A70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AE25A97-59B0-C742-B8DB-20D6CCE8B820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6101AF5E-2374-2F46-BDE8-5114B5B67AE3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B6C3E2F6-5A64-5D49-A4D1-80405A8D4F74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0EB90C8-959F-A94E-BD21-0CCAA74A2BD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7" name="TextBox 6">
              <a:hlinkClick r:id="rId2"/>
              <a:extLst>
                <a:ext uri="{FF2B5EF4-FFF2-40B4-BE49-F238E27FC236}">
                  <a16:creationId xmlns:a16="http://schemas.microsoft.com/office/drawing/2014/main" id="{54123D99-3576-0743-B15C-068565692D7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VER EL VÍDEO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0FBC283-FC84-D043-95D2-B83F13D6634E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99713581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en-US" dirty="0"/>
              <a:t>MENOS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x-none"/>
              <a:t>¿Qué porcentaje de la </a:t>
            </a:r>
            <a:r>
              <a:rPr lang="x-none">
                <a:solidFill>
                  <a:schemeClr val="bg2"/>
                </a:solidFill>
              </a:rPr>
              <a:t>superficie</a:t>
            </a:r>
            <a:r>
              <a:rPr lang="x-none"/>
              <a:t> de la Tierra cubren los océanos?</a:t>
            </a:r>
          </a:p>
          <a:p>
            <a:pPr rtl="0"/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x-none"/>
              <a:t>50 %</a:t>
            </a:r>
          </a:p>
        </p:txBody>
      </p:sp>
      <p:sp>
        <p:nvSpPr>
          <p:cNvPr id="18" name="Title 8">
            <a:extLst>
              <a:ext uri="{FF2B5EF4-FFF2-40B4-BE49-F238E27FC236}">
                <a16:creationId xmlns:a16="http://schemas.microsoft.com/office/drawing/2014/main" id="{CC32D5CD-008E-5B4C-BA45-D7540C276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_tradnl" sz="3200" b="1" dirty="0">
                <a:solidFill>
                  <a:schemeClr val="bg1"/>
                </a:solidFill>
              </a:rPr>
              <a:t>Menos o más</a:t>
            </a:r>
            <a:endParaRPr kumimoji="0" lang="es-ES_tradnl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MÁS</a:t>
            </a:r>
          </a:p>
        </p:txBody>
      </p:sp>
    </p:spTree>
    <p:extLst>
      <p:ext uri="{BB962C8B-B14F-4D97-AF65-F5344CB8AC3E}">
        <p14:creationId xmlns:p14="http://schemas.microsoft.com/office/powerpoint/2010/main" val="311100461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</a:rPr>
              <a:t>71 %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x-none"/>
              <a:t>¿Qué porcentaje de la </a:t>
            </a:r>
            <a:r>
              <a:rPr lang="x-none">
                <a:solidFill>
                  <a:schemeClr val="bg2"/>
                </a:solidFill>
              </a:rPr>
              <a:t>superficie</a:t>
            </a:r>
            <a:r>
              <a:rPr lang="x-none"/>
              <a:t> de la Tierra cubren los océanos?</a:t>
            </a:r>
          </a:p>
          <a:p>
            <a:pPr rtl="0"/>
            <a:endParaRPr lang="en-US" dirty="0"/>
          </a:p>
          <a:p>
            <a:pPr rtl="0"/>
            <a:endParaRPr lang="en-US" dirty="0"/>
          </a:p>
        </p:txBody>
      </p:sp>
      <p:sp>
        <p:nvSpPr>
          <p:cNvPr id="10" name="Title 8">
            <a:extLst>
              <a:ext uri="{FF2B5EF4-FFF2-40B4-BE49-F238E27FC236}">
                <a16:creationId xmlns:a16="http://schemas.microsoft.com/office/drawing/2014/main" id="{CA7609D1-E8E7-7F48-8681-A046B702F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_tradnl" sz="3200" b="1" dirty="0">
                <a:solidFill>
                  <a:schemeClr val="bg1"/>
                </a:solidFill>
              </a:rPr>
              <a:t>Menos o más</a:t>
            </a:r>
            <a:endParaRPr kumimoji="0" lang="es-ES_tradnl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MÁS</a:t>
            </a:r>
          </a:p>
        </p:txBody>
      </p:sp>
    </p:spTree>
    <p:extLst>
      <p:ext uri="{BB962C8B-B14F-4D97-AF65-F5344CB8AC3E}">
        <p14:creationId xmlns:p14="http://schemas.microsoft.com/office/powerpoint/2010/main" val="307649928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en-US" dirty="0"/>
              <a:t>MENOS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946721" y="2558589"/>
            <a:ext cx="3178511" cy="1102949"/>
          </a:xfrm>
        </p:spPr>
        <p:txBody>
          <a:bodyPr rtlCol="0"/>
          <a:lstStyle/>
          <a:p>
            <a:pPr rtl="0"/>
            <a:r>
              <a:rPr lang="x-none" dirty="0"/>
              <a:t>¿Qué porcentaje del agua de la Tierra corresponde a los océanos?</a:t>
            </a:r>
          </a:p>
          <a:p>
            <a:pPr rtl="0"/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x-none"/>
              <a:t>90 %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33B88132-32D5-C54B-B535-E6B8068DA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_tradnl" sz="3200" b="1" dirty="0">
                <a:solidFill>
                  <a:schemeClr val="bg1"/>
                </a:solidFill>
              </a:rPr>
              <a:t>Menos o más</a:t>
            </a:r>
            <a:endParaRPr kumimoji="0" lang="es-ES_tradnl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MÁS</a:t>
            </a:r>
          </a:p>
        </p:txBody>
      </p:sp>
    </p:spTree>
    <p:extLst>
      <p:ext uri="{BB962C8B-B14F-4D97-AF65-F5344CB8AC3E}">
        <p14:creationId xmlns:p14="http://schemas.microsoft.com/office/powerpoint/2010/main" val="341340067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x-none">
                <a:solidFill>
                  <a:schemeClr val="bg2"/>
                </a:solidFill>
              </a:rPr>
              <a:t>97 %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946721" y="2558589"/>
            <a:ext cx="3178511" cy="1102949"/>
          </a:xfrm>
        </p:spPr>
        <p:txBody>
          <a:bodyPr rtlCol="0"/>
          <a:lstStyle/>
          <a:p>
            <a:pPr rtl="0"/>
            <a:r>
              <a:rPr lang="x-none" dirty="0"/>
              <a:t>¿Qué porcentaje del agua de la Tierra corresponde a los océanos?</a:t>
            </a:r>
          </a:p>
          <a:p>
            <a:pPr rtl="0"/>
            <a:endParaRPr lang="en-US" dirty="0"/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2E7BDB16-67D2-3E46-BD44-F5F8815F7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_tradnl" sz="3200" b="1" dirty="0">
                <a:solidFill>
                  <a:schemeClr val="bg1"/>
                </a:solidFill>
              </a:rPr>
              <a:t>Menos o más</a:t>
            </a:r>
            <a:endParaRPr kumimoji="0" lang="es-ES_tradnl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MÁS</a:t>
            </a:r>
          </a:p>
        </p:txBody>
      </p:sp>
    </p:spTree>
    <p:extLst>
      <p:ext uri="{BB962C8B-B14F-4D97-AF65-F5344CB8AC3E}">
        <p14:creationId xmlns:p14="http://schemas.microsoft.com/office/powerpoint/2010/main" val="11704501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en-US" dirty="0"/>
              <a:t>MENOS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946721" y="2558589"/>
            <a:ext cx="3178511" cy="1102949"/>
          </a:xfrm>
        </p:spPr>
        <p:txBody>
          <a:bodyPr rtlCol="0"/>
          <a:lstStyle/>
          <a:p>
            <a:pPr rtl="0" hangingPunct="1"/>
            <a:r>
              <a:rPr lang="x-none" dirty="0"/>
              <a:t>¿Qué porcentaje del océano ha sido estudiado?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x-none"/>
              <a:t>25 %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A6AFD908-E1AF-794F-BC32-DE9B6EC96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_tradnl" sz="3200" b="1" dirty="0">
                <a:solidFill>
                  <a:schemeClr val="bg1"/>
                </a:solidFill>
              </a:rPr>
              <a:t>Menos o más</a:t>
            </a:r>
            <a:endParaRPr kumimoji="0" lang="es-ES_tradnl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33697E-7711-42B4-ABA6-817D66EA38F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83DA75E2-48EC-4B10-BEC4-2948FA1E9E87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MÁS</a:t>
            </a:r>
          </a:p>
        </p:txBody>
      </p:sp>
    </p:spTree>
    <p:extLst>
      <p:ext uri="{BB962C8B-B14F-4D97-AF65-F5344CB8AC3E}">
        <p14:creationId xmlns:p14="http://schemas.microsoft.com/office/powerpoint/2010/main" val="264884940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8343EFE-49BF-0E4C-988E-45ABE56369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en-US" dirty="0"/>
              <a:t>MENOS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E7E20A-0D7D-AD48-8147-23A0DA3B91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669" y="3661538"/>
            <a:ext cx="2176325" cy="1102949"/>
          </a:xfrm>
        </p:spPr>
        <p:txBody>
          <a:bodyPr rtlCol="0"/>
          <a:lstStyle/>
          <a:p>
            <a:pPr rtl="0"/>
            <a:r>
              <a:rPr lang="x-none" sz="3600">
                <a:solidFill>
                  <a:schemeClr val="bg2"/>
                </a:solidFill>
              </a:rPr>
              <a:t>Menos del 20 %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F21DF6B-7ACA-7544-9AFC-971615F8FC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946721" y="2558589"/>
            <a:ext cx="3178511" cy="1102949"/>
          </a:xfrm>
        </p:spPr>
        <p:txBody>
          <a:bodyPr rtlCol="0"/>
          <a:lstStyle/>
          <a:p>
            <a:pPr rtl="0"/>
            <a:r>
              <a:rPr lang="x-none" dirty="0"/>
              <a:t>¿Qué porcentaje del océano ha sido estudiado?</a:t>
            </a:r>
          </a:p>
          <a:p>
            <a:pPr rtl="0"/>
            <a:endParaRPr lang="en-US" dirty="0"/>
          </a:p>
        </p:txBody>
      </p:sp>
      <p:sp>
        <p:nvSpPr>
          <p:cNvPr id="11" name="Title 8">
            <a:extLst>
              <a:ext uri="{FF2B5EF4-FFF2-40B4-BE49-F238E27FC236}">
                <a16:creationId xmlns:a16="http://schemas.microsoft.com/office/drawing/2014/main" id="{AD586627-7D85-474B-9198-DE428F149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/>
              <a:t>Lección 1: Explorador de corales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ES_tradnl" sz="3200" b="1" dirty="0">
                <a:solidFill>
                  <a:schemeClr val="bg1"/>
                </a:solidFill>
              </a:rPr>
              <a:t>Menos o más</a:t>
            </a:r>
            <a:endParaRPr kumimoji="0" lang="es-ES_tradnl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777847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9262447-E2BE-4ED9-90BD-46B61169F4F5}"/>
</file>

<file path=customXml/itemProps2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416DEA-8D00-4E67-B557-7A1BF7CE3126}">
  <ds:schemaRefs>
    <ds:schemaRef ds:uri="8dd429a2-b850-4aa5-85c2-8487e2b197cf"/>
    <ds:schemaRef ds:uri="http://purl.org/dc/terms/"/>
    <ds:schemaRef ds:uri="http://schemas.microsoft.com/office/2006/documentManagement/types"/>
    <ds:schemaRef ds:uri="7dd0c2b8-7301-49b5-921e-ab84ec4c20a5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1776</TotalTime>
  <Words>803</Words>
  <Application>Microsoft Office PowerPoint</Application>
  <PresentationFormat>On-screen Show (4:3)</PresentationFormat>
  <Paragraphs>152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  <vt:lpstr>Lección 1: Explorador de corales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116</cp:revision>
  <cp:lastPrinted>2018-10-15T11:47:29Z</cp:lastPrinted>
  <dcterms:modified xsi:type="dcterms:W3CDTF">2020-03-26T12:22:10Z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